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73"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1270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67063" y="3302646"/>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33350" y="730897"/>
            <a:ext cx="8032863"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4213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D. Esther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au960221104054</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a:t>
            </a:r>
            <a:r>
              <a:rPr lang="en-US" sz="1100" dirty="0">
                <a:solidFill>
                  <a:schemeClr val="tx1"/>
                </a:solidFill>
              </a:rPr>
              <a:t>nachala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885968" cy="3956578"/>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2000" b="1" i="0" dirty="0">
                <a:solidFill>
                  <a:srgbClr val="0D0D0D"/>
                </a:solidFill>
                <a:effectLst/>
                <a:latin typeface="Söhne"/>
              </a:rPr>
              <a:t>Modelling  Approach:</a:t>
            </a:r>
            <a:br>
              <a:rPr lang="en-IN" sz="2000" b="1" i="0" dirty="0">
                <a:solidFill>
                  <a:srgbClr val="0D0D0D"/>
                </a:solidFill>
                <a:effectLst/>
                <a:latin typeface="Söhne"/>
              </a:rPr>
            </a:br>
            <a:r>
              <a:rPr lang="en-IN" sz="2000" b="1" i="0" dirty="0">
                <a:solidFill>
                  <a:srgbClr val="0D0D0D"/>
                </a:solidFill>
                <a:effectLst/>
                <a:latin typeface="Söhne"/>
              </a:rPr>
              <a:t>                   </a:t>
            </a:r>
            <a:r>
              <a:rPr lang="en-IN" sz="1600" b="1" i="0" dirty="0">
                <a:solidFill>
                  <a:srgbClr val="0D0D0D"/>
                </a:solidFill>
                <a:effectLst/>
                <a:latin typeface="Söhne"/>
              </a:rPr>
              <a:t>Database Schema Design</a:t>
            </a:r>
            <a:r>
              <a:rPr lang="en-IN" sz="2000" b="1" i="0" dirty="0">
                <a:solidFill>
                  <a:srgbClr val="0D0D0D"/>
                </a:solidFill>
                <a:effectLst/>
                <a:latin typeface="Söhne"/>
              </a:rPr>
              <a:t>:</a:t>
            </a:r>
            <a:br>
              <a:rPr lang="en-IN" sz="2000" b="1" i="0" dirty="0">
                <a:solidFill>
                  <a:srgbClr val="0D0D0D"/>
                </a:solidFill>
                <a:effectLst/>
                <a:latin typeface="Söhne"/>
              </a:rPr>
            </a:br>
            <a:r>
              <a:rPr lang="en-IN" sz="1800" b="1" i="0" dirty="0">
                <a:solidFill>
                  <a:srgbClr val="0D0D0D"/>
                </a:solidFill>
                <a:effectLst/>
                <a:latin typeface="Söhne"/>
              </a:rPr>
              <a:t>                                      </a:t>
            </a:r>
            <a:r>
              <a:rPr lang="en-US" sz="1800" b="0" i="0" dirty="0">
                <a:solidFill>
                  <a:srgbClr val="0D0D0D"/>
                </a:solidFill>
                <a:effectLst/>
                <a:latin typeface="Söhne"/>
              </a:rPr>
              <a:t>Utilize Django's built-in ORM (Object-Relational Mapping) to define models representing entities such as Users, Vehicles, Bookings, and Reviews.</a:t>
            </a:r>
            <a:br>
              <a:rPr lang="en-US" sz="1800" b="0" i="0" dirty="0">
                <a:solidFill>
                  <a:srgbClr val="0D0D0D"/>
                </a:solidFill>
                <a:effectLst/>
                <a:latin typeface="Söhne"/>
              </a:rPr>
            </a:br>
            <a:r>
              <a:rPr lang="en-IN" sz="2000" b="1" i="0" dirty="0">
                <a:solidFill>
                  <a:srgbClr val="0D0D0D"/>
                </a:solidFill>
                <a:effectLst/>
                <a:latin typeface="Söhne"/>
              </a:rPr>
              <a:t>Expected Results:</a:t>
            </a:r>
            <a:br>
              <a:rPr lang="en-IN" sz="2000" b="1" i="0" dirty="0">
                <a:solidFill>
                  <a:srgbClr val="0D0D0D"/>
                </a:solidFill>
                <a:effectLst/>
                <a:latin typeface="Söhne"/>
              </a:rPr>
            </a:br>
            <a:r>
              <a:rPr lang="en-IN" sz="2000" b="1" i="0" dirty="0">
                <a:solidFill>
                  <a:srgbClr val="0D0D0D"/>
                </a:solidFill>
                <a:effectLst/>
                <a:latin typeface="Söhne"/>
              </a:rPr>
              <a:t>                 </a:t>
            </a:r>
            <a:r>
              <a:rPr lang="en-IN" sz="1600" b="1" dirty="0">
                <a:solidFill>
                  <a:srgbClr val="0D0D0D"/>
                </a:solidFill>
                <a:latin typeface="Söhne"/>
              </a:rPr>
              <a:t>1.</a:t>
            </a:r>
            <a:r>
              <a:rPr lang="en-IN" sz="1600" b="1" i="0" dirty="0">
                <a:solidFill>
                  <a:srgbClr val="0D0D0D"/>
                </a:solidFill>
                <a:effectLst/>
                <a:latin typeface="Söhne"/>
              </a:rPr>
              <a:t>User-Friendly Interface</a:t>
            </a:r>
            <a:br>
              <a:rPr lang="en-IN" sz="1600" b="1" i="0" dirty="0">
                <a:solidFill>
                  <a:srgbClr val="0D0D0D"/>
                </a:solidFill>
                <a:effectLst/>
                <a:latin typeface="Söhne"/>
              </a:rPr>
            </a:br>
            <a:r>
              <a:rPr lang="en-IN" sz="1600" b="1" i="0" dirty="0">
                <a:solidFill>
                  <a:srgbClr val="0D0D0D"/>
                </a:solidFill>
                <a:effectLst/>
                <a:latin typeface="Söhne"/>
              </a:rPr>
              <a:t>                     2.Efficient Booking Process</a:t>
            </a:r>
            <a:br>
              <a:rPr lang="en-IN" sz="1600" b="1" i="0" dirty="0">
                <a:solidFill>
                  <a:srgbClr val="0D0D0D"/>
                </a:solidFill>
                <a:effectLst/>
                <a:latin typeface="Söhne"/>
              </a:rPr>
            </a:br>
            <a:r>
              <a:rPr lang="en-IN" sz="1600" b="1" i="0" dirty="0">
                <a:solidFill>
                  <a:srgbClr val="0D0D0D"/>
                </a:solidFill>
                <a:effectLst/>
                <a:latin typeface="Söhne"/>
              </a:rPr>
              <a:t>                     3.Secure Payment Processing</a:t>
            </a:r>
            <a:br>
              <a:rPr lang="en-IN" sz="1600" b="1" i="0" dirty="0">
                <a:solidFill>
                  <a:srgbClr val="0D0D0D"/>
                </a:solidFill>
                <a:effectLst/>
                <a:latin typeface="Söhne"/>
              </a:rPr>
            </a:br>
            <a:r>
              <a:rPr lang="en-IN" sz="1600" b="1" i="0" dirty="0">
                <a:solidFill>
                  <a:srgbClr val="0D0D0D"/>
                </a:solidFill>
                <a:effectLst/>
                <a:latin typeface="Söhne"/>
              </a:rPr>
              <a:t>                     4.Transparent Feedback System</a:t>
            </a:r>
            <a:br>
              <a:rPr lang="en-IN" sz="16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BEE50226-3FF2-4526-8897-D58FA5C05F1B}"/>
              </a:ext>
            </a:extLst>
          </p:cNvPr>
          <p:cNvPicPr>
            <a:picLocks noChangeAspect="1"/>
          </p:cNvPicPr>
          <p:nvPr/>
        </p:nvPicPr>
        <p:blipFill>
          <a:blip r:embed="rId2"/>
          <a:stretch>
            <a:fillRect/>
          </a:stretch>
        </p:blipFill>
        <p:spPr>
          <a:xfrm>
            <a:off x="311699" y="1571450"/>
            <a:ext cx="2076450" cy="2676700"/>
          </a:xfrm>
          <a:prstGeom prst="rect">
            <a:avLst/>
          </a:prstGeom>
        </p:spPr>
      </p:pic>
      <p:pic>
        <p:nvPicPr>
          <p:cNvPr id="9" name="Picture 8">
            <a:extLst>
              <a:ext uri="{FF2B5EF4-FFF2-40B4-BE49-F238E27FC236}">
                <a16:creationId xmlns:a16="http://schemas.microsoft.com/office/drawing/2014/main" id="{E23FA617-3ACA-F9EE-A761-0642F499D4B5}"/>
              </a:ext>
            </a:extLst>
          </p:cNvPr>
          <p:cNvPicPr>
            <a:picLocks noChangeAspect="1"/>
          </p:cNvPicPr>
          <p:nvPr/>
        </p:nvPicPr>
        <p:blipFill>
          <a:blip r:embed="rId3"/>
          <a:stretch>
            <a:fillRect/>
          </a:stretch>
        </p:blipFill>
        <p:spPr>
          <a:xfrm>
            <a:off x="3194051" y="1571450"/>
            <a:ext cx="2329901" cy="2676700"/>
          </a:xfrm>
          <a:prstGeom prst="rect">
            <a:avLst/>
          </a:prstGeom>
        </p:spPr>
      </p:pic>
      <p:pic>
        <p:nvPicPr>
          <p:cNvPr id="11" name="Picture 10">
            <a:extLst>
              <a:ext uri="{FF2B5EF4-FFF2-40B4-BE49-F238E27FC236}">
                <a16:creationId xmlns:a16="http://schemas.microsoft.com/office/drawing/2014/main" id="{7228C5C3-4AFF-403F-7E36-ACFB50ABC3A3}"/>
              </a:ext>
            </a:extLst>
          </p:cNvPr>
          <p:cNvPicPr>
            <a:picLocks noChangeAspect="1"/>
          </p:cNvPicPr>
          <p:nvPr/>
        </p:nvPicPr>
        <p:blipFill>
          <a:blip r:embed="rId4"/>
          <a:stretch>
            <a:fillRect/>
          </a:stretch>
        </p:blipFill>
        <p:spPr>
          <a:xfrm>
            <a:off x="5949950" y="1571450"/>
            <a:ext cx="2736850" cy="26767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02564F5A-DE7A-061F-282B-B621D03C149C}"/>
              </a:ext>
            </a:extLst>
          </p:cNvPr>
          <p:cNvPicPr>
            <a:picLocks noChangeAspect="1"/>
          </p:cNvPicPr>
          <p:nvPr/>
        </p:nvPicPr>
        <p:blipFill>
          <a:blip r:embed="rId2"/>
          <a:stretch>
            <a:fillRect/>
          </a:stretch>
        </p:blipFill>
        <p:spPr>
          <a:xfrm>
            <a:off x="2455193" y="1267649"/>
            <a:ext cx="4635500" cy="356235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14A1A95-CE31-165B-C4EA-B62183B3E832}"/>
              </a:ext>
            </a:extLst>
          </p:cNvPr>
          <p:cNvPicPr>
            <a:picLocks noChangeAspect="1"/>
          </p:cNvPicPr>
          <p:nvPr/>
        </p:nvPicPr>
        <p:blipFill>
          <a:blip r:embed="rId2"/>
          <a:stretch>
            <a:fillRect/>
          </a:stretch>
        </p:blipFill>
        <p:spPr>
          <a:xfrm>
            <a:off x="6634255" y="1406906"/>
            <a:ext cx="2369420" cy="2977134"/>
          </a:xfrm>
          <a:prstGeom prst="rect">
            <a:avLst/>
          </a:prstGeom>
        </p:spPr>
      </p:pic>
      <p:pic>
        <p:nvPicPr>
          <p:cNvPr id="6" name="Picture 5">
            <a:extLst>
              <a:ext uri="{FF2B5EF4-FFF2-40B4-BE49-F238E27FC236}">
                <a16:creationId xmlns:a16="http://schemas.microsoft.com/office/drawing/2014/main" id="{E74EAC34-B643-B2CE-7E7F-A747A7ECE8AD}"/>
              </a:ext>
            </a:extLst>
          </p:cNvPr>
          <p:cNvPicPr>
            <a:picLocks noChangeAspect="1"/>
          </p:cNvPicPr>
          <p:nvPr/>
        </p:nvPicPr>
        <p:blipFill>
          <a:blip r:embed="rId3"/>
          <a:stretch>
            <a:fillRect/>
          </a:stretch>
        </p:blipFill>
        <p:spPr>
          <a:xfrm>
            <a:off x="4394616" y="1406907"/>
            <a:ext cx="2142998" cy="2977134"/>
          </a:xfrm>
          <a:prstGeom prst="rect">
            <a:avLst/>
          </a:prstGeom>
        </p:spPr>
      </p:pic>
      <p:pic>
        <p:nvPicPr>
          <p:cNvPr id="8" name="Picture 7">
            <a:extLst>
              <a:ext uri="{FF2B5EF4-FFF2-40B4-BE49-F238E27FC236}">
                <a16:creationId xmlns:a16="http://schemas.microsoft.com/office/drawing/2014/main" id="{D7FB371A-5385-6CF2-E3EE-F619CDC5557D}"/>
              </a:ext>
            </a:extLst>
          </p:cNvPr>
          <p:cNvPicPr>
            <a:picLocks noChangeAspect="1"/>
          </p:cNvPicPr>
          <p:nvPr/>
        </p:nvPicPr>
        <p:blipFill>
          <a:blip r:embed="rId4"/>
          <a:stretch>
            <a:fillRect/>
          </a:stretch>
        </p:blipFill>
        <p:spPr>
          <a:xfrm>
            <a:off x="2249719" y="1406906"/>
            <a:ext cx="2048256" cy="2977134"/>
          </a:xfrm>
          <a:prstGeom prst="rect">
            <a:avLst/>
          </a:prstGeom>
        </p:spPr>
      </p:pic>
      <p:pic>
        <p:nvPicPr>
          <p:cNvPr id="10" name="Picture 9">
            <a:extLst>
              <a:ext uri="{FF2B5EF4-FFF2-40B4-BE49-F238E27FC236}">
                <a16:creationId xmlns:a16="http://schemas.microsoft.com/office/drawing/2014/main" id="{845189E4-ABEA-3838-FEE8-CB0575E89A61}"/>
              </a:ext>
            </a:extLst>
          </p:cNvPr>
          <p:cNvPicPr>
            <a:picLocks noChangeAspect="1"/>
          </p:cNvPicPr>
          <p:nvPr/>
        </p:nvPicPr>
        <p:blipFill>
          <a:blip r:embed="rId5"/>
          <a:stretch>
            <a:fillRect/>
          </a:stretch>
        </p:blipFill>
        <p:spPr>
          <a:xfrm>
            <a:off x="140325" y="1406906"/>
            <a:ext cx="1961515" cy="297713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4324774"/>
          </a:xfrm>
        </p:spPr>
        <p:txBody>
          <a:bodyPr/>
          <a:lstStyle/>
          <a:p>
            <a:pPr algn="ctr"/>
            <a:r>
              <a:rPr lang="en-US" b="1" dirty="0"/>
              <a:t>Our car</a:t>
            </a: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endParaRPr lang="en-US" b="1" dirty="0"/>
          </a:p>
        </p:txBody>
      </p:sp>
      <p:pic>
        <p:nvPicPr>
          <p:cNvPr id="4" name="Picture 3">
            <a:extLst>
              <a:ext uri="{FF2B5EF4-FFF2-40B4-BE49-F238E27FC236}">
                <a16:creationId xmlns:a16="http://schemas.microsoft.com/office/drawing/2014/main" id="{204A5D8A-9FE6-8886-4FE8-B4038061725C}"/>
              </a:ext>
            </a:extLst>
          </p:cNvPr>
          <p:cNvPicPr>
            <a:picLocks noChangeAspect="1"/>
          </p:cNvPicPr>
          <p:nvPr/>
        </p:nvPicPr>
        <p:blipFill>
          <a:blip r:embed="rId2"/>
          <a:stretch>
            <a:fillRect/>
          </a:stretch>
        </p:blipFill>
        <p:spPr>
          <a:xfrm>
            <a:off x="2065020" y="1181100"/>
            <a:ext cx="5402580" cy="331893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4340014"/>
          </a:xfrm>
        </p:spPr>
        <p:txBody>
          <a:bodyPr/>
          <a:lstStyle/>
          <a:p>
            <a:pPr algn="ctr"/>
            <a:r>
              <a:rPr lang="en-US" b="1" dirty="0"/>
              <a:t>CONTACT US</a:t>
            </a: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endParaRPr lang="en-US" b="1" dirty="0"/>
          </a:p>
        </p:txBody>
      </p:sp>
      <p:pic>
        <p:nvPicPr>
          <p:cNvPr id="4" name="Picture 3">
            <a:extLst>
              <a:ext uri="{FF2B5EF4-FFF2-40B4-BE49-F238E27FC236}">
                <a16:creationId xmlns:a16="http://schemas.microsoft.com/office/drawing/2014/main" id="{0171D3A7-C32A-027E-1495-635E8AA80EB8}"/>
              </a:ext>
            </a:extLst>
          </p:cNvPr>
          <p:cNvPicPr>
            <a:picLocks noChangeAspect="1"/>
          </p:cNvPicPr>
          <p:nvPr/>
        </p:nvPicPr>
        <p:blipFill>
          <a:blip r:embed="rId2"/>
          <a:stretch>
            <a:fillRect/>
          </a:stretch>
        </p:blipFill>
        <p:spPr>
          <a:xfrm>
            <a:off x="2438175" y="1729740"/>
            <a:ext cx="4267200" cy="238760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14300" y="719666"/>
            <a:ext cx="8522610" cy="4058074"/>
          </a:xfrm>
        </p:spPr>
        <p:txBody>
          <a:bodyPr/>
          <a:lstStyle/>
          <a:p>
            <a:pPr algn="l"/>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r>
              <a:rPr lang="en-US" sz="1600" b="1" dirty="0">
                <a:solidFill>
                  <a:srgbClr val="374151"/>
                </a:solidFill>
                <a:latin typeface="+mj-lt"/>
                <a:cs typeface="Times New Roman" panose="02020603050405020304" pitchFamily="18" charset="0"/>
              </a:rPr>
              <a:t>                             </a:t>
            </a:r>
            <a:r>
              <a:rPr lang="en-US" sz="1600" b="0" i="0" dirty="0">
                <a:solidFill>
                  <a:srgbClr val="0D0D0D"/>
                </a:solidFill>
                <a:effectLst/>
                <a:highlight>
                  <a:srgbClr val="FFFFFF"/>
                </a:highlight>
                <a:latin typeface="Söhne"/>
              </a:rPr>
              <a:t>In the future, the Car Rentals Application built with Django Framework can undergo several enhancements to further improve its functionality, user experience, and competitiveness in the car rental industry. These enhancements could include:</a:t>
            </a:r>
            <a:br>
              <a:rPr lang="en-US" sz="1600" b="0" i="0" dirty="0">
                <a:solidFill>
                  <a:srgbClr val="0D0D0D"/>
                </a:solidFill>
                <a:effectLst/>
                <a:highlight>
                  <a:srgbClr val="FFFFFF"/>
                </a:highlight>
                <a:latin typeface="Söhne"/>
              </a:rPr>
            </a:br>
            <a:br>
              <a:rPr lang="en-US" sz="1600" b="0" i="0" dirty="0">
                <a:solidFill>
                  <a:srgbClr val="0D0D0D"/>
                </a:solidFill>
                <a:effectLst/>
                <a:highlight>
                  <a:srgbClr val="FFFFFF"/>
                </a:highlight>
                <a:latin typeface="Söhne"/>
              </a:rPr>
            </a:br>
            <a:r>
              <a:rPr lang="en-US" sz="1600" b="0" i="0" dirty="0">
                <a:solidFill>
                  <a:srgbClr val="0D0D0D"/>
                </a:solidFill>
                <a:effectLst/>
                <a:highlight>
                  <a:srgbClr val="FFFFFF"/>
                </a:highlight>
                <a:latin typeface="Söhne"/>
              </a:rPr>
              <a:t>                                        1.</a:t>
            </a:r>
            <a:r>
              <a:rPr lang="en-US" sz="1600" b="1" i="0" dirty="0">
                <a:solidFill>
                  <a:srgbClr val="0D0D0D"/>
                </a:solidFill>
                <a:effectLst/>
                <a:highlight>
                  <a:srgbClr val="FFFFFF"/>
                </a:highlight>
                <a:latin typeface="Söhne"/>
              </a:rPr>
              <a:t>Integration with Vehicle Tracking Systems:</a:t>
            </a:r>
            <a:br>
              <a:rPr lang="en-US" sz="1600" b="0" i="0" dirty="0">
                <a:solidFill>
                  <a:srgbClr val="0D0D0D"/>
                </a:solidFill>
                <a:effectLst/>
                <a:highlight>
                  <a:srgbClr val="FFFFFF"/>
                </a:highlight>
                <a:latin typeface="Söhne"/>
              </a:rPr>
            </a:br>
            <a:r>
              <a:rPr lang="en-US" sz="1600" b="0" i="0" dirty="0">
                <a:solidFill>
                  <a:srgbClr val="0D0D0D"/>
                </a:solidFill>
                <a:effectLst/>
                <a:highlight>
                  <a:srgbClr val="FFFFFF"/>
                </a:highlight>
                <a:latin typeface="Söhne"/>
              </a:rPr>
              <a:t>                                                              Implement integration with GPS-based vehicle tracking systems to provide real-time location tracking for rental vehicles.</a:t>
            </a:r>
            <a:br>
              <a:rPr lang="en-US" sz="1600" b="0" i="0" dirty="0">
                <a:solidFill>
                  <a:srgbClr val="0D0D0D"/>
                </a:solidFill>
                <a:effectLst/>
                <a:highlight>
                  <a:srgbClr val="FFFFFF"/>
                </a:highlight>
                <a:latin typeface="Söhne"/>
              </a:rPr>
            </a:br>
            <a:r>
              <a:rPr lang="en-US" sz="1600" b="0" i="0" dirty="0">
                <a:solidFill>
                  <a:srgbClr val="0D0D0D"/>
                </a:solidFill>
                <a:effectLst/>
                <a:highlight>
                  <a:srgbClr val="FFFFFF"/>
                </a:highlight>
                <a:latin typeface="Söhne"/>
              </a:rPr>
              <a:t>                                         2.</a:t>
            </a:r>
            <a:r>
              <a:rPr lang="en-US" sz="1600" b="1" i="0" dirty="0">
                <a:solidFill>
                  <a:srgbClr val="0D0D0D"/>
                </a:solidFill>
                <a:effectLst/>
                <a:highlight>
                  <a:srgbClr val="FFFFFF"/>
                </a:highlight>
                <a:latin typeface="Söhne"/>
              </a:rPr>
              <a:t>Advanced Pricing and Discount Management:</a:t>
            </a:r>
            <a:br>
              <a:rPr lang="en-US" sz="1600" b="0" i="0" dirty="0">
                <a:solidFill>
                  <a:srgbClr val="0D0D0D"/>
                </a:solidFill>
                <a:effectLst/>
                <a:highlight>
                  <a:srgbClr val="FFFFFF"/>
                </a:highlight>
                <a:latin typeface="Söhne"/>
              </a:rPr>
            </a:br>
            <a:r>
              <a:rPr lang="en-US" sz="1600" b="0" i="0" dirty="0">
                <a:solidFill>
                  <a:srgbClr val="0D0D0D"/>
                </a:solidFill>
                <a:effectLst/>
                <a:highlight>
                  <a:srgbClr val="FFFFFF"/>
                </a:highlight>
                <a:latin typeface="Söhne"/>
              </a:rPr>
              <a:t>                                                             Develop dynamic pricing algorithms to adjust rental prices based on factors such as demand, vehicle availability, and seasonal trends.</a:t>
            </a:r>
            <a:br>
              <a:rPr lang="en-US" sz="1600" b="0" i="0" dirty="0">
                <a:solidFill>
                  <a:srgbClr val="0D0D0D"/>
                </a:solidFill>
                <a:effectLst/>
                <a:highlight>
                  <a:srgbClr val="FFFFFF"/>
                </a:highlight>
                <a:latin typeface="Söhne"/>
              </a:rPr>
            </a:br>
            <a:r>
              <a:rPr lang="en-US" sz="1600" b="0" i="0" dirty="0">
                <a:solidFill>
                  <a:srgbClr val="0D0D0D"/>
                </a:solidFill>
                <a:effectLst/>
                <a:highlight>
                  <a:srgbClr val="FFFFFF"/>
                </a:highlight>
                <a:latin typeface="Söhne"/>
              </a:rPr>
              <a:t>                                         3.</a:t>
            </a:r>
            <a:r>
              <a:rPr lang="en-US" sz="1600" b="1" i="0" dirty="0">
                <a:solidFill>
                  <a:srgbClr val="0D0D0D"/>
                </a:solidFill>
                <a:effectLst/>
                <a:highlight>
                  <a:srgbClr val="FFFFFF"/>
                </a:highlight>
                <a:latin typeface="Söhne"/>
              </a:rPr>
              <a:t>Mobile Application Development:</a:t>
            </a:r>
            <a:br>
              <a:rPr lang="en-US" sz="1600" b="0" i="0" dirty="0">
                <a:solidFill>
                  <a:srgbClr val="0D0D0D"/>
                </a:solidFill>
                <a:effectLst/>
                <a:highlight>
                  <a:srgbClr val="FFFFFF"/>
                </a:highlight>
                <a:latin typeface="Söhne"/>
              </a:rPr>
            </a:br>
            <a:r>
              <a:rPr lang="en-US" sz="1600" b="0" i="0" dirty="0">
                <a:solidFill>
                  <a:srgbClr val="0D0D0D"/>
                </a:solidFill>
                <a:effectLst/>
                <a:highlight>
                  <a:srgbClr val="FFFFFF"/>
                </a:highlight>
                <a:latin typeface="Söhne"/>
              </a:rPr>
              <a:t>                                                              Develop native mobile applications for iOS and Android platforms to complement the web-based rental platform</a:t>
            </a:r>
            <a:br>
              <a:rPr lang="en-US" sz="1600" b="0" i="0" dirty="0">
                <a:solidFill>
                  <a:srgbClr val="0D0D0D"/>
                </a:solidFill>
                <a:effectLst/>
                <a:highlight>
                  <a:srgbClr val="FFFFFF"/>
                </a:highlight>
                <a:latin typeface="Söhne"/>
              </a:rPr>
            </a:br>
            <a:br>
              <a:rPr lang="en-US" b="0" i="0" dirty="0">
                <a:solidFill>
                  <a:srgbClr val="0D0D0D"/>
                </a:solidFill>
                <a:effectLst/>
                <a:highlight>
                  <a:srgbClr val="FFFFFF"/>
                </a:highlight>
                <a:latin typeface="Söhne"/>
              </a:rPr>
            </a:br>
            <a:br>
              <a:rPr lang="en-US" b="0" i="0" dirty="0">
                <a:solidFill>
                  <a:srgbClr val="0D0D0D"/>
                </a:solidFill>
                <a:effectLst/>
                <a:highlight>
                  <a:srgbClr val="FFFFFF"/>
                </a:highlight>
                <a:latin typeface="Söhne"/>
              </a:rPr>
            </a:br>
            <a:br>
              <a:rPr lang="en-US" b="0" i="0" dirty="0">
                <a:solidFill>
                  <a:srgbClr val="0D0D0D"/>
                </a:solidFill>
                <a:effectLst/>
                <a:highlight>
                  <a:srgbClr val="FFFFFF"/>
                </a:highlight>
                <a:latin typeface="Söhne"/>
              </a:rPr>
            </a:br>
            <a:br>
              <a:rPr lang="en-US" b="0" i="0" dirty="0">
                <a:solidFill>
                  <a:srgbClr val="374151"/>
                </a:solidFill>
                <a:effectLst/>
                <a:latin typeface="Söhne"/>
              </a:rPr>
            </a:br>
            <a:endParaRPr lang="en-US"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860568" cy="3956580"/>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Conclusion</a:t>
            </a:r>
            <a:br>
              <a:rPr lang="en-IN" sz="1600" b="1" dirty="0">
                <a:solidFill>
                  <a:srgbClr val="213163"/>
                </a:solidFill>
              </a:rPr>
            </a:br>
            <a:r>
              <a:rPr lang="en-IN" sz="1600" b="1" dirty="0">
                <a:solidFill>
                  <a:srgbClr val="213163"/>
                </a:solidFill>
              </a:rPr>
              <a:t>                    </a:t>
            </a:r>
            <a:r>
              <a:rPr lang="en-US" sz="2000" dirty="0">
                <a:solidFill>
                  <a:srgbClr val="0D0D0D"/>
                </a:solidFill>
                <a:highlight>
                  <a:srgbClr val="FFFFFF"/>
                </a:highlight>
                <a:latin typeface="Söhne"/>
              </a:rPr>
              <a:t>T</a:t>
            </a:r>
            <a:r>
              <a:rPr lang="en-US" sz="2000" b="0" i="0" dirty="0">
                <a:solidFill>
                  <a:srgbClr val="0D0D0D"/>
                </a:solidFill>
                <a:effectLst/>
                <a:highlight>
                  <a:srgbClr val="FFFFFF"/>
                </a:highlight>
                <a:latin typeface="Söhne"/>
              </a:rPr>
              <a:t>he Car Rentals Application built with Django Framework offers a comprehensive solution to streamline the vehicle rental process for both customers and administrators. Through intuitive interfaces, secure payment processing, and efficient management tools, the application aims to enhance user experience and optimize operational efficiency in the car rental industry.</a:t>
            </a:r>
            <a:br>
              <a:rPr lang="en-US" sz="2000" b="0" i="0" dirty="0">
                <a:solidFill>
                  <a:srgbClr val="0D0D0D"/>
                </a:solidFill>
                <a:effectLst/>
                <a:highlight>
                  <a:srgbClr val="FFFFFF"/>
                </a:highlight>
                <a:latin typeface="Söhne"/>
              </a:rPr>
            </a:br>
            <a:r>
              <a:rPr lang="en-US" sz="2000" b="0" i="0" dirty="0">
                <a:solidFill>
                  <a:srgbClr val="0D0D0D"/>
                </a:solidFill>
                <a:effectLst/>
                <a:highlight>
                  <a:srgbClr val="FFFFFF"/>
                </a:highlight>
                <a:latin typeface="Söhne"/>
              </a:rPr>
              <a:t>                   By leveraging the capabilities of the Django framework, the application provides a robust foundation for developing and deploying scalable, reliable, and user-friendly web-based rental services. Key features such as vehicle search and selection, booking management, secure payment processing, and user account management empower customers to easily find, reserve, and rent vehicles according to their needs.</a:t>
            </a:r>
            <a:br>
              <a:rPr lang="en-US" sz="2000" b="0" i="0" dirty="0">
                <a:solidFill>
                  <a:srgbClr val="0D0D0D"/>
                </a:solidFill>
                <a:effectLst/>
                <a:highlight>
                  <a:srgbClr val="FFFFFF"/>
                </a:highlight>
                <a:latin typeface="Söhne"/>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854218" cy="3956580"/>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2000" b="0" i="0" dirty="0">
                <a:solidFill>
                  <a:srgbClr val="0D0D0D"/>
                </a:solidFill>
                <a:effectLst/>
                <a:latin typeface="Söhne"/>
              </a:rPr>
              <a:t>The proposed car rental application aims to streamline the process of  renting vehicles by providing users with an intuitive and efficient platform. </a:t>
            </a:r>
            <a:br>
              <a:rPr lang="en-US" sz="2000" b="0" i="0" dirty="0">
                <a:solidFill>
                  <a:srgbClr val="0D0D0D"/>
                </a:solidFill>
                <a:effectLst/>
                <a:latin typeface="Söhne"/>
              </a:rPr>
            </a:br>
            <a:r>
              <a:rPr lang="en-US" sz="2000" b="0" i="0" dirty="0">
                <a:solidFill>
                  <a:srgbClr val="0D0D0D"/>
                </a:solidFill>
                <a:effectLst/>
                <a:latin typeface="Söhne"/>
              </a:rPr>
              <a:t>            Built on the Django framework, which is renowned for its simplicity, scalability, and robustness, the application offers a comprehensive suite of features to cater to the diverse needs of both customers and administrators.</a:t>
            </a:r>
            <a:br>
              <a:rPr lang="en-US" sz="2000" b="0" i="0" dirty="0">
                <a:solidFill>
                  <a:srgbClr val="0D0D0D"/>
                </a:solidFill>
                <a:effectLst/>
                <a:latin typeface="Söhne"/>
              </a:rPr>
            </a:br>
            <a:r>
              <a:rPr lang="en-US" sz="2000" b="0" i="0" dirty="0">
                <a:solidFill>
                  <a:srgbClr val="0D0D0D"/>
                </a:solidFill>
                <a:effectLst/>
                <a:latin typeface="Söhne"/>
              </a:rPr>
              <a:t>            Car rental services are one such domain that has witnessed a significant surge in demand due to its convenience and flexibility. </a:t>
            </a:r>
            <a:br>
              <a:rPr lang="en-US" sz="2000" b="0" i="0" dirty="0">
                <a:solidFill>
                  <a:srgbClr val="0D0D0D"/>
                </a:solidFill>
                <a:effectLst/>
                <a:latin typeface="Söhne"/>
              </a:rPr>
            </a:br>
            <a:r>
              <a:rPr lang="en-US" sz="2000" b="0" i="0" dirty="0">
                <a:solidFill>
                  <a:srgbClr val="0D0D0D"/>
                </a:solidFill>
                <a:effectLst/>
                <a:latin typeface="Söhne"/>
              </a:rPr>
              <a:t>             This abstract presents the design and development of a web-based car rental application using the Django framework.</a:t>
            </a:r>
            <a:br>
              <a:rPr lang="en-US" sz="2000" b="0" i="0" dirty="0">
                <a:solidFill>
                  <a:srgbClr val="0D0D0D"/>
                </a:solidFill>
                <a:effectLst/>
                <a:latin typeface="Söhne"/>
              </a:rPr>
            </a:br>
            <a:br>
              <a:rPr lang="en-US" sz="2000" dirty="0"/>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905018" cy="39565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2000" b="0" i="0" dirty="0">
                <a:solidFill>
                  <a:srgbClr val="0D0D0D"/>
                </a:solidFill>
                <a:effectLst/>
                <a:latin typeface="Söhne"/>
              </a:rPr>
              <a:t>To address this problem, the development of a comprehensive car rental application using the Django framework is proposed. </a:t>
            </a:r>
            <a:br>
              <a:rPr lang="en-US" sz="2000" b="0" i="0" dirty="0">
                <a:solidFill>
                  <a:srgbClr val="0D0D0D"/>
                </a:solidFill>
                <a:effectLst/>
                <a:latin typeface="Söhne"/>
              </a:rPr>
            </a:br>
            <a:r>
              <a:rPr lang="en-US" sz="2000" b="0" i="0" dirty="0">
                <a:solidFill>
                  <a:srgbClr val="0D0D0D"/>
                </a:solidFill>
                <a:effectLst/>
                <a:latin typeface="Söhne"/>
              </a:rPr>
              <a:t>                    This application aims to revolutionize the way car rentals are conducted by offering a seamless and intuitive platform that enhances accessibility, convenience, and efficiency for all stakeholders involved.</a:t>
            </a:r>
            <a:br>
              <a:rPr lang="en-US" sz="2000" b="0" i="0" dirty="0">
                <a:solidFill>
                  <a:srgbClr val="0D0D0D"/>
                </a:solidFill>
                <a:effectLst/>
                <a:latin typeface="Söhne"/>
              </a:rPr>
            </a:br>
            <a:r>
              <a:rPr lang="en-US" sz="2000" b="0" i="0" dirty="0">
                <a:solidFill>
                  <a:srgbClr val="0D0D0D"/>
                </a:solidFill>
                <a:effectLst/>
                <a:latin typeface="Söhne"/>
              </a:rPr>
              <a:t>                    Car rental services play a crucial role in providing individuals and businesses with flexible mobility options. </a:t>
            </a:r>
            <a:br>
              <a:rPr lang="en-US" sz="2000" b="0" i="0" dirty="0">
                <a:solidFill>
                  <a:srgbClr val="0D0D0D"/>
                </a:solidFill>
                <a:effectLst/>
                <a:latin typeface="Söhne"/>
              </a:rPr>
            </a:br>
            <a:r>
              <a:rPr lang="en-US" sz="2000" b="0" i="0" dirty="0">
                <a:solidFill>
                  <a:srgbClr val="0D0D0D"/>
                </a:solidFill>
                <a:effectLst/>
                <a:latin typeface="Söhne"/>
              </a:rPr>
              <a:t>                    However, the traditional process of renting vehicles often involves tedious paperwork, manual booking systems, and limited accessibility, leading to inefficiencies and frustrations for both customers and rental companies.</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866918" cy="3956579"/>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t>
            </a:r>
            <a:r>
              <a:rPr lang="en-US" sz="2000" b="0" i="0" dirty="0">
                <a:solidFill>
                  <a:srgbClr val="0D0D0D"/>
                </a:solidFill>
                <a:effectLst/>
                <a:latin typeface="Söhne"/>
              </a:rPr>
              <a:t>Develop a user-friendly web application for car rentals using the Django framework.</a:t>
            </a:r>
            <a:br>
              <a:rPr lang="en-US" sz="2000" b="0" i="0" dirty="0">
                <a:solidFill>
                  <a:srgbClr val="0D0D0D"/>
                </a:solidFill>
                <a:effectLst/>
                <a:latin typeface="Söhne"/>
              </a:rPr>
            </a:br>
            <a:r>
              <a:rPr lang="en-US" sz="2000" b="0" i="0" dirty="0">
                <a:solidFill>
                  <a:srgbClr val="0D0D0D"/>
                </a:solidFill>
                <a:effectLst/>
                <a:latin typeface="Söhne"/>
              </a:rPr>
              <a:t>                     Implement robust authentication and authorization mechanisms to ensure data security.</a:t>
            </a:r>
            <a:br>
              <a:rPr lang="en-US" sz="2000" b="0" i="0" dirty="0">
                <a:solidFill>
                  <a:srgbClr val="0D0D0D"/>
                </a:solidFill>
                <a:effectLst/>
                <a:latin typeface="Söhne"/>
              </a:rPr>
            </a:br>
            <a:r>
              <a:rPr lang="en-US" sz="2000" b="0" i="0" dirty="0">
                <a:solidFill>
                  <a:srgbClr val="0D0D0D"/>
                </a:solidFill>
                <a:effectLst/>
                <a:latin typeface="Söhne"/>
              </a:rPr>
              <a:t>                    Provide a comprehensive catalog of vehicles with detailed information for users to make informed decisions.</a:t>
            </a:r>
            <a:br>
              <a:rPr lang="en-US" sz="2000" b="0" i="0" dirty="0">
                <a:solidFill>
                  <a:srgbClr val="0D0D0D"/>
                </a:solidFill>
                <a:effectLst/>
                <a:latin typeface="Söhne"/>
              </a:rPr>
            </a:br>
            <a:r>
              <a:rPr lang="en-US" sz="2000" b="0" i="0" dirty="0">
                <a:solidFill>
                  <a:srgbClr val="0D0D0D"/>
                </a:solidFill>
                <a:effectLst/>
                <a:latin typeface="Söhne"/>
              </a:rPr>
              <a:t>                    Streamline the booking process, handling availability checks and generating booking confirmations.</a:t>
            </a:r>
            <a:br>
              <a:rPr lang="en-US" sz="2000" b="0" i="0" dirty="0">
                <a:solidFill>
                  <a:srgbClr val="0D0D0D"/>
                </a:solidFill>
                <a:effectLst/>
                <a:latin typeface="Söhne"/>
              </a:rPr>
            </a:br>
            <a:r>
              <a:rPr lang="en-US" sz="2000" b="0" i="0" dirty="0">
                <a:solidFill>
                  <a:srgbClr val="0D0D0D"/>
                </a:solidFill>
                <a:effectLst/>
                <a:latin typeface="Söhne"/>
              </a:rPr>
              <a:t>                    Integrate popular payment gateways for secure online transactions.</a:t>
            </a:r>
            <a:br>
              <a:rPr lang="en-US" sz="2000" b="0" i="0" dirty="0">
                <a:solidFill>
                  <a:srgbClr val="0D0D0D"/>
                </a:solidFill>
                <a:effectLst/>
                <a:latin typeface="Söhne"/>
              </a:rPr>
            </a:br>
            <a:r>
              <a:rPr lang="en-US" sz="2000" b="0" i="0" dirty="0">
                <a:solidFill>
                  <a:srgbClr val="0D0D0D"/>
                </a:solidFill>
                <a:effectLst/>
                <a:latin typeface="Söhne"/>
              </a:rPr>
              <a:t>                    Design a powerful admin dashboard for efficient fleet management and analytics.</a:t>
            </a:r>
            <a:br>
              <a:rPr lang="en-US" sz="2000" b="0" i="0" dirty="0">
                <a:solidFill>
                  <a:srgbClr val="0D0D0D"/>
                </a:solidFill>
                <a:effectLst/>
                <a:latin typeface="Söhne"/>
              </a:rPr>
            </a:br>
            <a:r>
              <a:rPr lang="en-US" sz="2000" b="0" i="0" dirty="0">
                <a:solidFill>
                  <a:srgbClr val="0D0D0D"/>
                </a:solidFill>
                <a:effectLst/>
                <a:latin typeface="Söhne"/>
              </a:rPr>
              <a:t>                   Enable users to leave feedback and ratings for rental vehicles.</a:t>
            </a:r>
            <a:br>
              <a:rPr lang="en-US" sz="2000" b="0" i="0" dirty="0">
                <a:solidFill>
                  <a:srgbClr val="0D0D0D"/>
                </a:solidFill>
                <a:effectLst/>
                <a:latin typeface="Söhne"/>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66933" cy="395657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US" sz="2000" dirty="0">
                <a:solidFill>
                  <a:srgbClr val="0D0D0D"/>
                </a:solidFill>
                <a:latin typeface="Söhne"/>
              </a:rPr>
              <a:t>                    The</a:t>
            </a:r>
            <a:r>
              <a:rPr lang="en-US" sz="2000" b="0" i="0" dirty="0">
                <a:solidFill>
                  <a:srgbClr val="0D0D0D"/>
                </a:solidFill>
                <a:effectLst/>
                <a:latin typeface="Söhne"/>
              </a:rPr>
              <a:t> application will offer a user-friendly platform for renting vehicles, integrating essential features for both customers and administrators to streamline the rental process and enhance overall user experience.</a:t>
            </a:r>
            <a:br>
              <a:rPr lang="en-US" sz="2000" b="0" i="0" dirty="0">
                <a:solidFill>
                  <a:srgbClr val="0D0D0D"/>
                </a:solidFill>
                <a:effectLst/>
                <a:latin typeface="Söhne"/>
              </a:rPr>
            </a:br>
            <a:r>
              <a:rPr lang="en-US" sz="2000" b="0" i="0" dirty="0">
                <a:solidFill>
                  <a:srgbClr val="0D0D0D"/>
                </a:solidFill>
                <a:effectLst/>
                <a:latin typeface="Söhne"/>
              </a:rPr>
              <a:t>                    It involves developing a comprehensive car rental application using the Django framework, a high-level Python web framework known for its simplicity, scalability, and rapid development capabilities. </a:t>
            </a:r>
            <a:br>
              <a:rPr lang="en-US" sz="2000" b="0" i="0" dirty="0">
                <a:solidFill>
                  <a:srgbClr val="0D0D0D"/>
                </a:solidFill>
                <a:effectLst/>
                <a:latin typeface="Söhne"/>
              </a:rPr>
            </a:br>
            <a:r>
              <a:rPr lang="en-US" sz="2000" b="0" i="0" dirty="0">
                <a:solidFill>
                  <a:srgbClr val="0D0D0D"/>
                </a:solidFill>
                <a:effectLst/>
                <a:latin typeface="Söhne"/>
              </a:rPr>
              <a:t>             C</a:t>
            </a:r>
            <a:r>
              <a:rPr lang="en-US" sz="2000" dirty="0">
                <a:solidFill>
                  <a:srgbClr val="0D0D0D"/>
                </a:solidFill>
                <a:latin typeface="Söhne"/>
              </a:rPr>
              <a:t>omponents:</a:t>
            </a:r>
            <a:br>
              <a:rPr lang="en-US" sz="2000" dirty="0">
                <a:solidFill>
                  <a:srgbClr val="0D0D0D"/>
                </a:solidFill>
                <a:latin typeface="Söhne"/>
              </a:rPr>
            </a:br>
            <a:r>
              <a:rPr lang="en-US" sz="2000" dirty="0">
                <a:solidFill>
                  <a:srgbClr val="0D0D0D"/>
                </a:solidFill>
                <a:latin typeface="Söhne"/>
              </a:rPr>
              <a:t>                            1.  </a:t>
            </a:r>
            <a:r>
              <a:rPr lang="en-IN" sz="2000" b="0" i="0" dirty="0">
                <a:solidFill>
                  <a:srgbClr val="0D0D0D"/>
                </a:solidFill>
                <a:effectLst/>
                <a:latin typeface="Söhne"/>
              </a:rPr>
              <a:t>User Authentication and Authorization:</a:t>
            </a:r>
            <a:br>
              <a:rPr lang="en-IN" sz="2000" b="0" i="0" dirty="0">
                <a:solidFill>
                  <a:srgbClr val="0D0D0D"/>
                </a:solidFill>
                <a:effectLst/>
                <a:latin typeface="Söhne"/>
              </a:rPr>
            </a:br>
            <a:r>
              <a:rPr lang="en-IN" sz="2000" b="0" i="0" dirty="0">
                <a:solidFill>
                  <a:srgbClr val="0D0D0D"/>
                </a:solidFill>
                <a:effectLst/>
                <a:latin typeface="Söhne"/>
              </a:rPr>
              <a:t>                                                              </a:t>
            </a:r>
            <a:r>
              <a:rPr lang="en-US" sz="2000" b="0" i="0" dirty="0">
                <a:solidFill>
                  <a:srgbClr val="0D0D0D"/>
                </a:solidFill>
                <a:effectLst/>
                <a:latin typeface="Söhne"/>
              </a:rPr>
              <a:t>Django's built-in authentication system or integrate third-party authentication services for user convenience.</a:t>
            </a:r>
            <a:br>
              <a:rPr lang="en-US" sz="2000" b="0" i="0" dirty="0">
                <a:solidFill>
                  <a:srgbClr val="0D0D0D"/>
                </a:solidFill>
                <a:effectLst/>
                <a:latin typeface="Söhne"/>
              </a:rPr>
            </a:br>
            <a:br>
              <a:rPr lang="en-US" sz="2000" b="0" i="0" dirty="0">
                <a:solidFill>
                  <a:srgbClr val="0D0D0D"/>
                </a:solidFill>
                <a:effectLst/>
                <a:latin typeface="Söhne"/>
              </a:rPr>
            </a:br>
            <a:br>
              <a:rPr lang="en-US" sz="2000" dirty="0">
                <a:solidFill>
                  <a:srgbClr val="0D0D0D"/>
                </a:solidFill>
                <a:latin typeface="Söhne"/>
              </a:rPr>
            </a:br>
            <a:r>
              <a:rPr lang="en-US" sz="2000" dirty="0">
                <a:solidFill>
                  <a:srgbClr val="0D0D0D"/>
                </a:solidFill>
                <a:latin typeface="Söhne"/>
              </a:rPr>
              <a:t>                                 </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  </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4762650"/>
          </a:xfrm>
          <a:prstGeom prst="rect">
            <a:avLst/>
          </a:prstGeom>
          <a:noFill/>
        </p:spPr>
        <p:txBody>
          <a:bodyPr wrap="square">
            <a:spAutoFit/>
          </a:bodyPr>
          <a:lstStyle/>
          <a:p>
            <a:pPr marL="457200" lvl="1" algn="l">
              <a:lnSpc>
                <a:spcPct val="150000"/>
              </a:lnSpc>
            </a:pPr>
            <a:r>
              <a:rPr lang="en-IN" b="0" i="0" dirty="0">
                <a:solidFill>
                  <a:srgbClr val="0D0D0D"/>
                </a:solidFill>
                <a:effectLst/>
                <a:latin typeface="Söhne"/>
              </a:rPr>
              <a:t>2.</a:t>
            </a:r>
            <a:r>
              <a:rPr lang="en-IN" sz="1600" b="0" i="0" dirty="0">
                <a:solidFill>
                  <a:srgbClr val="0D0D0D"/>
                </a:solidFill>
                <a:effectLst/>
                <a:latin typeface="Söhne"/>
              </a:rPr>
              <a:t>Vehicle Listings:</a:t>
            </a:r>
          </a:p>
          <a:p>
            <a:pPr marL="457200" lvl="1" algn="l">
              <a:lnSpc>
                <a:spcPct val="150000"/>
              </a:lnSpc>
            </a:pPr>
            <a:r>
              <a:rPr lang="en-US" sz="1600" b="0" i="0" dirty="0">
                <a:solidFill>
                  <a:srgbClr val="0D0D0D"/>
                </a:solidFill>
                <a:effectLst/>
                <a:latin typeface="Söhne"/>
              </a:rPr>
              <a:t>                     Develop a dynamic catalog of available vehicles, categorizing them based on make, model, and other attributes.</a:t>
            </a:r>
            <a:r>
              <a:rPr lang="en-IN" sz="1600" b="0" i="0" dirty="0">
                <a:solidFill>
                  <a:srgbClr val="0D0D0D"/>
                </a:solidFill>
                <a:effectLst/>
                <a:latin typeface="Söhne"/>
              </a:rPr>
              <a:t> </a:t>
            </a:r>
          </a:p>
          <a:p>
            <a:pPr algn="l"/>
            <a:r>
              <a:rPr lang="en-IN" sz="1600" dirty="0">
                <a:solidFill>
                  <a:srgbClr val="0D0D0D"/>
                </a:solidFill>
                <a:latin typeface="Söhne"/>
              </a:rPr>
              <a:t>         </a:t>
            </a:r>
            <a:r>
              <a:rPr lang="en-US" sz="1600" b="0" i="0" dirty="0">
                <a:solidFill>
                  <a:srgbClr val="0D0D0D"/>
                </a:solidFill>
                <a:effectLst/>
                <a:latin typeface="Söhne"/>
              </a:rPr>
              <a:t> 3.Booking System:</a:t>
            </a:r>
          </a:p>
          <a:p>
            <a:pPr algn="l"/>
            <a:r>
              <a:rPr lang="en-US" sz="1600" b="0" i="0" dirty="0">
                <a:solidFill>
                  <a:srgbClr val="0D0D0D"/>
                </a:solidFill>
                <a:effectLst/>
                <a:latin typeface="Söhne"/>
              </a:rPr>
              <a:t>                          </a:t>
            </a:r>
            <a:r>
              <a:rPr lang="en-US" sz="1600" dirty="0">
                <a:solidFill>
                  <a:srgbClr val="0D0D0D"/>
                </a:solidFill>
                <a:latin typeface="Söhne"/>
              </a:rPr>
              <a:t>   </a:t>
            </a:r>
            <a:r>
              <a:rPr lang="en-US" sz="1600" b="0" i="0" dirty="0">
                <a:solidFill>
                  <a:srgbClr val="0D0D0D"/>
                </a:solidFill>
                <a:effectLst/>
                <a:latin typeface="Söhne"/>
              </a:rPr>
              <a:t>Design an intuitive booking interface for users to search for available vehicles and make reservations. </a:t>
            </a:r>
          </a:p>
          <a:p>
            <a:pPr algn="l"/>
            <a:r>
              <a:rPr lang="en-US" sz="1600" dirty="0">
                <a:solidFill>
                  <a:srgbClr val="0D0D0D"/>
                </a:solidFill>
                <a:latin typeface="Söhne"/>
              </a:rPr>
              <a:t>          4.</a:t>
            </a:r>
            <a:r>
              <a:rPr lang="en-US" sz="1600" b="0" i="0" dirty="0">
                <a:solidFill>
                  <a:srgbClr val="0D0D0D"/>
                </a:solidFill>
                <a:effectLst/>
                <a:latin typeface="Söhne"/>
              </a:rPr>
              <a:t>Reviews and Ratings:</a:t>
            </a:r>
          </a:p>
          <a:p>
            <a:pPr algn="l"/>
            <a:r>
              <a:rPr lang="en-US" sz="1600" b="0" i="0" dirty="0">
                <a:solidFill>
                  <a:srgbClr val="0D0D0D"/>
                </a:solidFill>
                <a:effectLst/>
                <a:latin typeface="Söhne"/>
              </a:rPr>
              <a:t>                            Enable users to leave reviews and ratings for vehicles they have rented, contributing to the credibility and transparency of the rental service.</a:t>
            </a:r>
          </a:p>
          <a:p>
            <a:pPr algn="l"/>
            <a:endParaRPr lang="en-US" sz="1600" b="0" i="0" dirty="0">
              <a:solidFill>
                <a:srgbClr val="0D0D0D"/>
              </a:solidFill>
              <a:effectLst/>
              <a:latin typeface="Söhne"/>
            </a:endParaRPr>
          </a:p>
          <a:p>
            <a:pPr algn="l"/>
            <a:r>
              <a:rPr lang="en-IN" sz="1600" b="0" i="0" dirty="0">
                <a:solidFill>
                  <a:srgbClr val="0D0D0D"/>
                </a:solidFill>
                <a:effectLst/>
                <a:latin typeface="Söhne"/>
              </a:rPr>
              <a:t>         5.Payment Gateway Integration:</a:t>
            </a:r>
          </a:p>
          <a:p>
            <a:pPr algn="l"/>
            <a:r>
              <a:rPr lang="en-IN" sz="1600" dirty="0">
                <a:solidFill>
                  <a:srgbClr val="0D0D0D"/>
                </a:solidFill>
                <a:latin typeface="Söhne"/>
              </a:rPr>
              <a:t>                           </a:t>
            </a:r>
            <a:r>
              <a:rPr lang="en-US" sz="1600" b="0" i="0" dirty="0">
                <a:solidFill>
                  <a:srgbClr val="0D0D0D"/>
                </a:solidFill>
                <a:effectLst/>
                <a:latin typeface="Söhne"/>
              </a:rPr>
              <a:t>payment processing functionalities for users to make rental payments using credit/debit cards or other payment methods.</a:t>
            </a:r>
          </a:p>
          <a:p>
            <a:pPr algn="l"/>
            <a:endParaRPr lang="en-IN" sz="1600" b="0" i="0" dirty="0">
              <a:solidFill>
                <a:srgbClr val="0D0D0D"/>
              </a:solidFill>
              <a:effectLst/>
              <a:latin typeface="Söhne"/>
            </a:endParaRPr>
          </a:p>
          <a:p>
            <a:pPr algn="l"/>
            <a:endParaRPr lang="en-US" sz="1600" b="0" i="0" dirty="0">
              <a:solidFill>
                <a:srgbClr val="0D0D0D"/>
              </a:solidFill>
              <a:effectLst/>
              <a:latin typeface="Söhne"/>
            </a:endParaRP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3377656"/>
          </a:xfrm>
          <a:prstGeom prst="rect">
            <a:avLst/>
          </a:prstGeom>
          <a:noFill/>
        </p:spPr>
        <p:txBody>
          <a:bodyPr wrap="square">
            <a:spAutoFit/>
          </a:bodyPr>
          <a:lstStyle/>
          <a:p>
            <a:pPr algn="l"/>
            <a:r>
              <a:rPr lang="en-US" b="0" i="0" dirty="0">
                <a:solidFill>
                  <a:srgbClr val="0D0D0D"/>
                </a:solidFill>
                <a:effectLst/>
                <a:latin typeface="Söhne"/>
              </a:rPr>
              <a:t>            </a:t>
            </a:r>
            <a:r>
              <a:rPr lang="en-US" sz="1600" b="0" i="0" dirty="0">
                <a:solidFill>
                  <a:srgbClr val="0D0D0D"/>
                </a:solidFill>
                <a:effectLst/>
                <a:latin typeface="Söhne"/>
              </a:rPr>
              <a:t>6.Admin Dashboard:</a:t>
            </a:r>
          </a:p>
          <a:p>
            <a:pPr algn="l"/>
            <a:endParaRPr lang="en-US" sz="1600" b="0" i="0" dirty="0">
              <a:solidFill>
                <a:srgbClr val="0D0D0D"/>
              </a:solidFill>
              <a:effectLst/>
              <a:latin typeface="Söhne"/>
            </a:endParaRPr>
          </a:p>
          <a:p>
            <a:pPr algn="l"/>
            <a:r>
              <a:rPr lang="en-US" sz="1600" b="0" i="0" dirty="0">
                <a:solidFill>
                  <a:srgbClr val="0D0D0D"/>
                </a:solidFill>
                <a:effectLst/>
                <a:latin typeface="Söhne"/>
              </a:rPr>
              <a:t>                          Develop a robust admin dashboard for administrators to manage various aspects of the rental application.</a:t>
            </a:r>
          </a:p>
          <a:p>
            <a:pPr algn="l"/>
            <a:r>
              <a:rPr lang="en-US" sz="1600" b="0" i="0" dirty="0">
                <a:solidFill>
                  <a:srgbClr val="0D0D0D"/>
                </a:solidFill>
                <a:effectLst/>
                <a:latin typeface="Söhne"/>
              </a:rPr>
              <a:t>                         Provide functionalities for monitoring bookings, managing user accounts, and generating reports.</a:t>
            </a:r>
          </a:p>
          <a:p>
            <a:pPr algn="l"/>
            <a:r>
              <a:rPr lang="en-US" sz="1600" b="0" i="0" dirty="0">
                <a:solidFill>
                  <a:srgbClr val="0D0D0D"/>
                </a:solidFill>
                <a:effectLst/>
                <a:latin typeface="Söhne"/>
              </a:rPr>
              <a:t>             7.Notification System:</a:t>
            </a:r>
          </a:p>
          <a:p>
            <a:pPr algn="l"/>
            <a:endParaRPr lang="en-US" sz="1600" b="0" i="0" dirty="0">
              <a:solidFill>
                <a:srgbClr val="0D0D0D"/>
              </a:solidFill>
              <a:effectLst/>
              <a:latin typeface="Söhne"/>
            </a:endParaRPr>
          </a:p>
          <a:p>
            <a:pPr algn="l"/>
            <a:r>
              <a:rPr lang="en-US" sz="1600" b="0" i="0" dirty="0">
                <a:solidFill>
                  <a:srgbClr val="0D0D0D"/>
                </a:solidFill>
                <a:effectLst/>
                <a:latin typeface="Söhne"/>
              </a:rPr>
              <a:t>                      Implement a notification system to keep users informed about booking confirmations, reminders, and updates.</a:t>
            </a:r>
          </a:p>
          <a:p>
            <a:pPr algn="l"/>
            <a:endParaRPr lang="en-US" b="0" i="0" dirty="0">
              <a:solidFill>
                <a:srgbClr val="0D0D0D"/>
              </a:solidFill>
              <a:effectLst/>
              <a:latin typeface="Söhne"/>
            </a:endParaRP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543</TotalTime>
  <Words>1060</Words>
  <Application>Microsoft Office PowerPoint</Application>
  <PresentationFormat>On-screen Show (16:9)</PresentationFormat>
  <Paragraphs>59</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The proposed car rental application aims to streamline the process of  renting vehicles by providing users with an intuitive and efficient platform.              Built on the Django framework, which is renowned for its simplicity, scalability, and robustness, the application offers a comprehensive suite of features to cater to the diverse needs of both customers and administrators.             Car rental services are one such domain that has witnessed a significant surge in demand due to its convenience and flexibility.               This abstract presents the design and development of a web-based car rental application using the Django framework.  </vt:lpstr>
      <vt:lpstr>Problem Statement                      To address this problem, the development of a comprehensive car rental application using the Django framework is proposed.                      This application aims to revolutionize the way car rentals are conducted by offering a seamless and intuitive platform that enhances accessibility, convenience, and efficiency for all stakeholders involved.                     Car rental services play a crucial role in providing individuals and businesses with flexible mobility options.                      However, the traditional process of renting vehicles often involves tedious paperwork, manual booking systems, and limited accessibility, leading to inefficiencies and frustrations for both customers and rental companies.</vt:lpstr>
      <vt:lpstr>Project Overview                      Develop a user-friendly web application for car rentals using the Django framework.                      Implement robust authentication and authorization mechanisms to ensure data security.                     Provide a comprehensive catalog of vehicles with detailed information for users to make informed decisions.                     Streamline the booking process, handling availability checks and generating booking confirmations.                     Integrate popular payment gateways for secure online transactions.                     Design a powerful admin dashboard for efficient fleet management and analytics.                    Enable users to leave feedback and ratings for rental vehicles.  </vt:lpstr>
      <vt:lpstr>Proposed Solution                      The application will offer a user-friendly platform for renting vehicles, integrating essential features for both customers and administrators to streamline the rental process and enhance overall user experience.                     It involves developing a comprehensive car rental application using the Django framework, a high-level Python web framework known for its simplicity, scalability, and rapid development capabilities.               Components:                             1.  User Authentication and Authorization:                                                               Django's built-in authentication system or integrate third-party authentication services for user convenience.                                    </vt:lpstr>
      <vt:lpstr>PowerPoint Presentation</vt:lpstr>
      <vt:lpstr>PowerPoint Presentation</vt:lpstr>
      <vt:lpstr>Technology Used</vt:lpstr>
      <vt:lpstr>Modelling &amp; Results  Modelling  Approach:                    Database Schema Design:                                       Utilize Django's built-in ORM (Object-Relational Mapping) to define models representing entities such as Users, Vehicles, Bookings, and Reviews. Expected Results:                  1.User-Friendly Interface                      2.Efficient Booking Process                      3.Secure Payment Processing                      4.Transparent Feedback System </vt:lpstr>
      <vt:lpstr>Homepage</vt:lpstr>
      <vt:lpstr>About-Us-Page</vt:lpstr>
      <vt:lpstr>Service-Page</vt:lpstr>
      <vt:lpstr>Our car                  </vt:lpstr>
      <vt:lpstr>CONTACT US                </vt:lpstr>
      <vt:lpstr>Future Enhancements:                              In the future, the Car Rentals Application built with Django Framework can undergo several enhancements to further improve its functionality, user experience, and competitiveness in the car rental industry. These enhancements could include:                                          1.Integration with Vehicle Tracking Systems:                                                               Implement integration with GPS-based vehicle tracking systems to provide real-time location tracking for rental vehicles.                                          2.Advanced Pricing and Discount Management:                                                              Develop dynamic pricing algorithms to adjust rental prices based on factors such as demand, vehicle availability, and seasonal trends.                                          3.Mobile Application Development:                                                               Develop native mobile applications for iOS and Android platforms to complement the web-based rental platform     </vt:lpstr>
      <vt:lpstr>Conclusion                     The Car Rentals Application built with Django Framework offers a comprehensive solution to streamline the vehicle rental process for both customers and administrators. Through intuitive interfaces, secure payment processing, and efficient management tools, the application aims to enhance user experience and optimize operational efficiency in the car rental industry.                    By leveraging the capabilities of the Django framework, the application provides a robust foundation for developing and deploying scalable, reliable, and user-friendly web-based rental services. Key features such as vehicle search and selection, booking management, secure payment processing, and user account management empower customers to easily find, reserve, and rent vehicles according to their needs.  </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Esther devadhason</cp:lastModifiedBy>
  <cp:revision>8</cp:revision>
  <dcterms:modified xsi:type="dcterms:W3CDTF">2024-04-10T16:41:58Z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